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7" r:id="rId6"/>
    <p:sldId id="257" r:id="rId7"/>
    <p:sldId id="283" r:id="rId8"/>
    <p:sldId id="279" r:id="rId9"/>
    <p:sldId id="291" r:id="rId10"/>
    <p:sldId id="280" r:id="rId11"/>
    <p:sldId id="287" r:id="rId12"/>
    <p:sldId id="281" r:id="rId13"/>
    <p:sldId id="286" r:id="rId14"/>
    <p:sldId id="285" r:id="rId15"/>
    <p:sldId id="288" r:id="rId16"/>
    <p:sldId id="289" r:id="rId17"/>
    <p:sldId id="290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scharts.com/top-games?order=peak&amp;year=2020" TargetMode="External"/><Relationship Id="rId3" Type="http://schemas.openxmlformats.org/officeDocument/2006/relationships/hyperlink" Target="https://www.sportsmediawatch.com/2020-nfl-ratings-page/" TargetMode="External"/><Relationship Id="rId7" Type="http://schemas.openxmlformats.org/officeDocument/2006/relationships/hyperlink" Target="https://escharts.com/top-games?order=peak&amp;year=2021" TargetMode="External"/><Relationship Id="rId2" Type="http://schemas.openxmlformats.org/officeDocument/2006/relationships/hyperlink" Target="https://www.sportsmediawatch.com/2021-nfl-ratings-pag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portsmediawatch.com/2017-nfl-tv-ratings-viewership/" TargetMode="External"/><Relationship Id="rId11" Type="http://schemas.openxmlformats.org/officeDocument/2006/relationships/hyperlink" Target="https://escharts.com/top-games?order=peak&amp;year=2017" TargetMode="External"/><Relationship Id="rId5" Type="http://schemas.openxmlformats.org/officeDocument/2006/relationships/hyperlink" Target="https://www.sportsmediawatch.com/2018-nfl-television-ratings-viewership/" TargetMode="External"/><Relationship Id="rId10" Type="http://schemas.openxmlformats.org/officeDocument/2006/relationships/hyperlink" Target="https://escharts.com/top-games?order=peak&amp;year=2018" TargetMode="External"/><Relationship Id="rId4" Type="http://schemas.openxmlformats.org/officeDocument/2006/relationships/hyperlink" Target="https://www.sportsmediawatch.com/2019-nfl-television-ratings-viewership/" TargetMode="External"/><Relationship Id="rId9" Type="http://schemas.openxmlformats.org/officeDocument/2006/relationships/hyperlink" Target="https://escharts.com/top-games?order=peak&amp;year=2019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generacionxbox.com/el-director-serie-de-hal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onaldortega02294.wikidot.com/blog:2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7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flickr.com/photos/footballschedule/983096529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owiki.com/File:Super_Smash_Bros_Ultimate_Full_Cover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fl/2017/09/84986/nfl-week-2-prove-di-forza-fra-tanti-dubbi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gamenew69.blogspot.com/2014/12/download-call-of-duty-advanced-warfare.html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vs. ESPORTS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Year Viewership Comparison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Datasets</a:t>
            </a:r>
          </a:p>
        </p:txBody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decided to use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SQLAlchemy</a:t>
            </a:r>
            <a:r>
              <a:rPr lang="en-US" dirty="0">
                <a:solidFill>
                  <a:schemeClr val="bg1"/>
                </a:solidFill>
              </a:rPr>
              <a:t> for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5 years of data for Esports and NFL viewership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2017-2021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Esports data includes viewership data each year for 50-100 games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NFL data includes viewership data for all the regular season games each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AB0C06-8214-9D23-B8B1-CB5B2BA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87" y="1290741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9D20327-078D-54BA-6FD6-74F1D9CFC5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9006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Javascript</a:t>
            </a:r>
            <a:r>
              <a:rPr lang="en-US" dirty="0"/>
              <a:t> Library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used Google Charts as the new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r>
              <a:rPr lang="en-US" dirty="0">
                <a:solidFill>
                  <a:schemeClr val="bg1"/>
                </a:solidFill>
              </a:rPr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1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2219325"/>
          </a:xfrm>
        </p:spPr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7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2517" y="1280558"/>
            <a:ext cx="10292025" cy="5210884"/>
          </a:xfrm>
        </p:spPr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1CEE6-D48E-AF63-6B51-38ED777D968C}"/>
              </a:ext>
            </a:extLst>
          </p:cNvPr>
          <p:cNvSpPr txBox="1"/>
          <p:nvPr/>
        </p:nvSpPr>
        <p:spPr>
          <a:xfrm>
            <a:off x="962518" y="1545932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</a:t>
            </a:r>
          </a:p>
          <a:p>
            <a:r>
              <a:rPr lang="en-US" dirty="0">
                <a:hlinkClick r:id="rId2"/>
              </a:rPr>
              <a:t>2021 NFL television ratings, viewership - Sports Media Watch</a:t>
            </a:r>
            <a:endParaRPr lang="en-US" dirty="0"/>
          </a:p>
          <a:p>
            <a:r>
              <a:rPr lang="en-US" dirty="0">
                <a:hlinkClick r:id="rId3"/>
              </a:rPr>
              <a:t>2020 NFL television ratings, viewership - Sports Media Watch</a:t>
            </a:r>
            <a:endParaRPr lang="en-US" dirty="0"/>
          </a:p>
          <a:p>
            <a:r>
              <a:rPr lang="en-US" dirty="0">
                <a:hlinkClick r:id="rId4"/>
              </a:rPr>
              <a:t>2019 NFL TV ratings and viewership - Sports Media Watch</a:t>
            </a:r>
            <a:endParaRPr lang="en-US" dirty="0"/>
          </a:p>
          <a:p>
            <a:r>
              <a:rPr lang="en-US" dirty="0">
                <a:hlinkClick r:id="rId5"/>
              </a:rPr>
              <a:t>2018 NFL TV ratings and viewership - Sports Media Watch</a:t>
            </a:r>
            <a:endParaRPr lang="en-US" dirty="0"/>
          </a:p>
          <a:p>
            <a:r>
              <a:rPr lang="en-US" dirty="0">
                <a:hlinkClick r:id="rId6"/>
              </a:rPr>
              <a:t>2017 NFL TV Ratings - Sports Media Watch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</a:t>
            </a:r>
          </a:p>
          <a:p>
            <a:r>
              <a:rPr lang="en-US" dirty="0">
                <a:hlinkClick r:id="rId7"/>
              </a:rPr>
              <a:t>Most Popular Esports Games 2021 | Esports Charts (escharts.com)</a:t>
            </a:r>
            <a:endParaRPr lang="en-US" dirty="0"/>
          </a:p>
          <a:p>
            <a:r>
              <a:rPr lang="en-US" dirty="0">
                <a:hlinkClick r:id="rId8"/>
              </a:rPr>
              <a:t>Most Popular Esports Games 2020 | Esports Charts (escharts.com)</a:t>
            </a:r>
            <a:endParaRPr lang="en-US" dirty="0"/>
          </a:p>
          <a:p>
            <a:r>
              <a:rPr lang="en-US" dirty="0">
                <a:hlinkClick r:id="rId9"/>
              </a:rPr>
              <a:t>Most Popular Esports Games 2019 | Esports Charts (escharts.com)</a:t>
            </a:r>
            <a:endParaRPr lang="en-US" dirty="0"/>
          </a:p>
          <a:p>
            <a:r>
              <a:rPr lang="en-US" dirty="0">
                <a:hlinkClick r:id="rId10"/>
              </a:rPr>
              <a:t>Most Popular Esports Games 2018 | Esports Charts (escharts.com)</a:t>
            </a:r>
            <a:endParaRPr lang="en-US" dirty="0"/>
          </a:p>
          <a:p>
            <a:r>
              <a:rPr lang="en-US" dirty="0">
                <a:hlinkClick r:id="rId11"/>
              </a:rPr>
              <a:t>Most Popular Esports Games 2017 | Esports Charts (escharts.com)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8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 of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 descr="picture placeholder">
            <a:extLst>
              <a:ext uri="{FF2B5EF4-FFF2-40B4-BE49-F238E27FC236}">
                <a16:creationId xmlns:a16="http://schemas.microsoft.com/office/drawing/2014/main" id="{5E908D80-C22E-4B04-8DB0-90A69BDE6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" name="Picture Placeholder 21" descr="picture placeholder">
            <a:extLst>
              <a:ext uri="{FF2B5EF4-FFF2-40B4-BE49-F238E27FC236}">
                <a16:creationId xmlns:a16="http://schemas.microsoft.com/office/drawing/2014/main" id="{C034C7F2-5C76-4E42-BABE-34E0750A3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21495EBA-7EF5-49DF-B801-E1CC60BEB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EBFF32CF-0EEC-4B83-A2C1-6D753CAA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E2FF048B-D827-4F8D-8424-D7E244076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CA5B4573-4DFA-470D-8F00-FAB92899D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929A9472-7DD3-4613-BBE2-2F25EDAA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6558"/>
            <a:ext cx="12192000" cy="1188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6065-B403-40C5-A4D7-8D6CF3855EC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1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02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19F85D97-45E0-4757-9607-13709EDD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A0D413A7-4CC3-432A-9B24-B690B6AE6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0" name="Picture Placeholder 9" descr="picture placeholder">
            <a:extLst>
              <a:ext uri="{FF2B5EF4-FFF2-40B4-BE49-F238E27FC236}">
                <a16:creationId xmlns:a16="http://schemas.microsoft.com/office/drawing/2014/main" id="{96D60B10-4675-4D3B-9349-545BAF817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6CB6DE2D-0061-41C5-B817-50C54B4B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760FA0BE-32C2-406B-9B1B-D3296C6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CB9B189-B977-435E-A33D-24084EAD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4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27F2071-6AF5-4F31-9368-D7653D87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03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FFC4467F-1FCB-4DF1-AD54-A68D41459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E0C87B8-A879-4AF7-A7B7-375620D39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9DB1BD8D-EADA-498A-BCFC-CEE42588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BD2-421C-456E-8CA3-6F9E0762E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1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04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3BD32857-7231-4011-ACC8-6EB724F5C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ED0E3447-BD11-41C4-BC2D-4CD273F27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C1B94235-E2DF-414E-BD2F-85FA63D37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51C607BD-9B12-4B12-8F2C-21183364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5D9AC37B-F831-40D1-BB17-ACDA493FE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40475ECD-0D02-4B5E-BAD4-6677C55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05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ECF12740-82D2-47F0-B3E1-D57AABE07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1B3AF415-1CC1-45B4-A9F4-F280ACAF5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E4BD8F0D-C2CB-436E-B899-F31AE2273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F1592C-1F34-449C-B603-AA47AFF5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730286C1-8690-4C1F-BB14-42DD2C611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0" name="Picture Placeholder 9" descr="picture placeholder">
            <a:extLst>
              <a:ext uri="{FF2B5EF4-FFF2-40B4-BE49-F238E27FC236}">
                <a16:creationId xmlns:a16="http://schemas.microsoft.com/office/drawing/2014/main" id="{225143F8-B17D-4658-BDA6-9F544FCB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EFC9061-93AA-46CC-9E29-324C46289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1907E-0B46-4897-A29A-56BCE4D1774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1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>
          <a:xfrm>
            <a:off x="4471521" y="1602861"/>
            <a:ext cx="3034976" cy="3780797"/>
          </a:xfrm>
        </p:spPr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>
          <a:xfrm>
            <a:off x="7769258" y="3924727"/>
            <a:ext cx="3461346" cy="2154464"/>
          </a:xfrm>
        </p:spPr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6223"/>
            <a:ext cx="12192000" cy="9077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3924727"/>
            <a:ext cx="3225596" cy="2154463"/>
          </a:xfrm>
        </p:spPr>
      </p:pic>
      <p:pic>
        <p:nvPicPr>
          <p:cNvPr id="13" name="Picture 12" descr="A foot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A9C2F674-262B-DB01-CEDB-3492156C2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1521" y="1602861"/>
            <a:ext cx="3034976" cy="3780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D151B-08FF-ABD0-636F-55A8196917F8}"/>
              </a:ext>
            </a:extLst>
          </p:cNvPr>
          <p:cNvSpPr txBox="1"/>
          <p:nvPr/>
        </p:nvSpPr>
        <p:spPr>
          <a:xfrm>
            <a:off x="4804786" y="5598254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donaldortega02294.wikidot.com/blog: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 descr="A picture containing grass, person, player, outdoor&#10;&#10;Description automatically generated">
            <a:extLst>
              <a:ext uri="{FF2B5EF4-FFF2-40B4-BE49-F238E27FC236}">
                <a16:creationId xmlns:a16="http://schemas.microsoft.com/office/drawing/2014/main" id="{277D006C-2511-E110-4425-09767317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3164" y="3924728"/>
            <a:ext cx="3223848" cy="214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B6585C-127B-D803-4808-05C28B39E01F}"/>
              </a:ext>
            </a:extLst>
          </p:cNvPr>
          <p:cNvSpPr txBox="1"/>
          <p:nvPr/>
        </p:nvSpPr>
        <p:spPr>
          <a:xfrm>
            <a:off x="797123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31" name="Picture 30" descr="A person in a garment holding an object&#10;&#10;Description automatically generated with low confidence">
            <a:extLst>
              <a:ext uri="{FF2B5EF4-FFF2-40B4-BE49-F238E27FC236}">
                <a16:creationId xmlns:a16="http://schemas.microsoft.com/office/drawing/2014/main" id="{6CBEA9CF-2B6D-D783-6929-4689E570AE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71548" y="3924727"/>
            <a:ext cx="3437288" cy="2154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68F543-C11A-78F4-9C39-5ADA241B4882}"/>
              </a:ext>
            </a:extLst>
          </p:cNvPr>
          <p:cNvSpPr txBox="1"/>
          <p:nvPr/>
        </p:nvSpPr>
        <p:spPr>
          <a:xfrm>
            <a:off x="7620002" y="6182182"/>
            <a:ext cx="3774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flickr.com/photos/footballschedule/983096529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06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9E3433A5-1205-4C19-84EA-043A46F8C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D6264F9A-2ED9-4F09-B474-46617932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3BD30730-8A28-43B6-BB75-916C9E4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8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84BCD8A-09DB-45C2-AA6B-94D01AF0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09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B3821C4A-84CC-439C-B54B-A0F2723C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7D77E1B9-8953-47C0-9389-92508B71E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97BFED64-5E69-41D0-BF3C-07B68A31C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31ABF86F-4C69-4980-BE2A-9321D4E4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4DEC3E6A-EA3F-423C-9DB1-361466BA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 descr="picture placeholder">
            <a:extLst>
              <a:ext uri="{FF2B5EF4-FFF2-40B4-BE49-F238E27FC236}">
                <a16:creationId xmlns:a16="http://schemas.microsoft.com/office/drawing/2014/main" id="{C843F74C-7CC8-4568-AD47-7AAA1BD1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99475363-6081-45D9-879B-C3D04F65D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4C83B-5B69-4DC6-BD5A-C764A2A3685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9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4E91CB0E-B6EC-4B01-9AE4-5490DC44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10</a:t>
            </a:r>
          </a:p>
        </p:txBody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4E399D16-5AA5-4256-84B1-7BE449CBC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FCB6419F-C43C-4ECA-8545-9CCEA4782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B3890189-3F84-4E38-876D-A145A2818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325072A7-132E-4082-926E-1F00665C2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3311E110-78EB-4703-B69E-E3D21386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745E3-BCFB-4BF4-98AE-F26B4B2EA4D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8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1C335CC-237C-4B50-AE9A-A644F0B7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11</a:t>
            </a:r>
          </a:p>
        </p:txBody>
      </p:sp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68B35A93-7323-443D-BD38-A1ADD66F4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440AB8A1-9D7B-416A-99C3-C7EEC355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4DE02F5E-72D2-4EC1-A1E6-39C6BF2B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342B67C3-4624-4308-A360-F5B2B4DD4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4381C8F4-5775-457E-8622-B9F7BDB02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F9043-33B9-4A2F-ACC3-8B7C6098CED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10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EDD9B210-848C-494B-99EF-BF562135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12</a:t>
            </a:r>
          </a:p>
        </p:txBody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BA106D24-76AC-48EF-BA67-349CE67E8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0D946FF6-19C3-4E21-8D17-9A4E46A4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C5861818-2C66-4132-ABBE-8F2A7C572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B3C9E65-D949-41D5-88C8-9595C007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DA47CDD1-B018-4102-9618-518C368A2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0" name="Picture Placeholder 9" descr="picture placeholder">
            <a:extLst>
              <a:ext uri="{FF2B5EF4-FFF2-40B4-BE49-F238E27FC236}">
                <a16:creationId xmlns:a16="http://schemas.microsoft.com/office/drawing/2014/main" id="{2C33F657-D297-4A82-A79C-B6C146B8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9E82B07D-F3FD-4998-8512-D05622FC1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5C0BB-7803-446F-843E-568452498B2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E6CF6-9233-4E0A-B2D1-49F7A5362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Drinking helps the pain go away</a:t>
            </a:r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D92363F-6A4C-B39D-7E16-6F30B4586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47" r="15547"/>
          <a:stretch>
            <a:fillRect/>
          </a:stretch>
        </p:blipFill>
        <p:spPr/>
      </p:pic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05F22AD6-431E-4F8A-8D5A-B7BD09B3D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10781" y="1340516"/>
            <a:ext cx="4023531" cy="4966704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88658-4805-7928-4C58-77EBAB20FFE4}"/>
              </a:ext>
            </a:extLst>
          </p:cNvPr>
          <p:cNvSpPr txBox="1"/>
          <p:nvPr/>
        </p:nvSpPr>
        <p:spPr>
          <a:xfrm>
            <a:off x="7253570" y="1345566"/>
            <a:ext cx="3933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 investment in Esports make sense based on viewership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gaming become a viable commercial pursuit?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NFL is the dominant TV establishment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Esports is a younger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the Esports growth help it overtake NFL viewership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56390-0997-FFF3-05E4-695557D5F778}"/>
              </a:ext>
            </a:extLst>
          </p:cNvPr>
          <p:cNvSpPr txBox="1"/>
          <p:nvPr/>
        </p:nvSpPr>
        <p:spPr>
          <a:xfrm>
            <a:off x="968832" y="6307220"/>
            <a:ext cx="60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iowiki.com/File:Super_Smash_Bros_Ultimate_Full_Cove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4244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Trial, and Error</a:t>
            </a:r>
          </a:p>
        </p:txBody>
      </p:sp>
    </p:spTree>
    <p:extLst>
      <p:ext uri="{BB962C8B-B14F-4D97-AF65-F5344CB8AC3E}">
        <p14:creationId xmlns:p14="http://schemas.microsoft.com/office/powerpoint/2010/main" val="19803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</a:t>
            </a:r>
          </a:p>
        </p:txBody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D352D547-51D6-4AC1-A9EC-8E1BA8F8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3891" y="1280558"/>
            <a:ext cx="10292025" cy="1930751"/>
          </a:xfrm>
        </p:spPr>
      </p:sp>
      <p:pic>
        <p:nvPicPr>
          <p:cNvPr id="22" name="Picture Placeholder 21" descr="A group of football players&#10;&#10;Description automatically generated with medium confidence">
            <a:extLst>
              <a:ext uri="{FF2B5EF4-FFF2-40B4-BE49-F238E27FC236}">
                <a16:creationId xmlns:a16="http://schemas.microsoft.com/office/drawing/2014/main" id="{8705CBAD-9526-247B-7C73-CF9324DAE1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60" b="4260"/>
          <a:stretch>
            <a:fillRect/>
          </a:stretch>
        </p:blipFill>
        <p:spPr>
          <a:xfrm>
            <a:off x="6224588" y="3429000"/>
            <a:ext cx="5021262" cy="3062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05A0-01AD-3815-5698-5FD107F5DA44}"/>
              </a:ext>
            </a:extLst>
          </p:cNvPr>
          <p:cNvSpPr txBox="1"/>
          <p:nvPr/>
        </p:nvSpPr>
        <p:spPr>
          <a:xfrm>
            <a:off x="953891" y="1351437"/>
            <a:ext cx="1026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team data scraped websites to collect both the NFL and Esports viewership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C205F-6835-ED10-2209-0849FFABF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19" r="3919"/>
          <a:stretch>
            <a:fillRect/>
          </a:stretch>
        </p:blipFill>
        <p:spPr>
          <a:xfrm>
            <a:off x="946150" y="3429000"/>
            <a:ext cx="5021263" cy="30622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8C2008-1C7A-1424-B7CC-1F576B4EC0DB}"/>
              </a:ext>
            </a:extLst>
          </p:cNvPr>
          <p:cNvSpPr txBox="1"/>
          <p:nvPr/>
        </p:nvSpPr>
        <p:spPr>
          <a:xfrm>
            <a:off x="946150" y="6491288"/>
            <a:ext cx="5021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gamenew69.blogspot.com/2014/12/download-call-of-duty-advanced-warfar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7D069-B215-AAFA-89E4-DBEBDDE1A3B1}"/>
              </a:ext>
            </a:extLst>
          </p:cNvPr>
          <p:cNvSpPr txBox="1"/>
          <p:nvPr/>
        </p:nvSpPr>
        <p:spPr>
          <a:xfrm>
            <a:off x="6224588" y="6491288"/>
            <a:ext cx="5021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layitusa.com/nfl/2017/09/84986/nfl-week-2-prove-di-forza-fra-tanti-dubb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9522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Wrangler, please sponsor us.  We are just students who need new jeans.</a:t>
            </a:r>
          </a:p>
        </p:txBody>
      </p:sp>
    </p:spTree>
    <p:extLst>
      <p:ext uri="{BB962C8B-B14F-4D97-AF65-F5344CB8AC3E}">
        <p14:creationId xmlns:p14="http://schemas.microsoft.com/office/powerpoint/2010/main" val="120950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7B1DBF2-307B-48DA-90EF-0E95CF83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84D0-73A0-4B76-984E-92B972D297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4" name="Picture Placeholder 4" descr="picture placeholder">
            <a:extLst>
              <a:ext uri="{FF2B5EF4-FFF2-40B4-BE49-F238E27FC236}">
                <a16:creationId xmlns:a16="http://schemas.microsoft.com/office/drawing/2014/main" id="{36DA6F8F-E109-0362-E912-E096F0B2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831" y="1340516"/>
            <a:ext cx="10314520" cy="4966704"/>
          </a:xfrm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4E6C36-3267-FE4C-A106-0DC6662A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4" y="1340516"/>
            <a:ext cx="4553489" cy="49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5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absolute beauty</a:t>
            </a:r>
          </a:p>
        </p:txBody>
      </p:sp>
    </p:spTree>
    <p:extLst>
      <p:ext uri="{BB962C8B-B14F-4D97-AF65-F5344CB8AC3E}">
        <p14:creationId xmlns:p14="http://schemas.microsoft.com/office/powerpoint/2010/main" val="325360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240</TotalTime>
  <Words>426</Words>
  <Application>Microsoft Office PowerPoint</Application>
  <PresentationFormat>Widescreen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Lucida Sans</vt:lpstr>
      <vt:lpstr>Office Theme</vt:lpstr>
      <vt:lpstr>SPORTS vs. ESPORTS </vt:lpstr>
      <vt:lpstr>PowerPoint Presentation</vt:lpstr>
      <vt:lpstr>Theme </vt:lpstr>
      <vt:lpstr>Project Background</vt:lpstr>
      <vt:lpstr>Coding Approach</vt:lpstr>
      <vt:lpstr>ELT</vt:lpstr>
      <vt:lpstr>Data Wrangling</vt:lpstr>
      <vt:lpstr>Data Flow</vt:lpstr>
      <vt:lpstr>Final Visualization</vt:lpstr>
      <vt:lpstr>Database and Datasets</vt:lpstr>
      <vt:lpstr>New Javascript Library</vt:lpstr>
      <vt:lpstr>Website</vt:lpstr>
      <vt:lpstr>Data Sources</vt:lpstr>
      <vt:lpstr>End of Presentation</vt:lpstr>
      <vt:lpstr>CLICK TO ADD TITLE</vt:lpstr>
      <vt:lpstr>CLICK TO ADD TITLE 02</vt:lpstr>
      <vt:lpstr>CLICK TO ADD TITLE 03</vt:lpstr>
      <vt:lpstr>CLICK TO ADD TITLE 04</vt:lpstr>
      <vt:lpstr>CLICK TO ADD TITLE 05</vt:lpstr>
      <vt:lpstr>CLICK TO ADD TITLE 06</vt:lpstr>
      <vt:lpstr>CLICK TO ADD TITLE 09</vt:lpstr>
      <vt:lpstr>CLICK TO ADD TITLE 10</vt:lpstr>
      <vt:lpstr>CLICK TO ADD TITLE 11</vt:lpstr>
      <vt:lpstr>CLICK TO ADD TITLE 12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vs. ESPORTS </dc:title>
  <dc:creator>GEIGER Matthew</dc:creator>
  <cp:lastModifiedBy>GEIGER Matthew</cp:lastModifiedBy>
  <cp:revision>10</cp:revision>
  <dcterms:created xsi:type="dcterms:W3CDTF">2023-01-11T00:14:56Z</dcterms:created>
  <dcterms:modified xsi:type="dcterms:W3CDTF">2023-01-13T02:01:36Z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